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5"/>
  </p:notesMasterIdLst>
  <p:sldIdLst>
    <p:sldId id="272" r:id="rId5"/>
    <p:sldId id="308" r:id="rId6"/>
    <p:sldId id="316" r:id="rId7"/>
    <p:sldId id="318" r:id="rId8"/>
    <p:sldId id="309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07" r:id="rId18"/>
    <p:sldId id="317" r:id="rId19"/>
    <p:sldId id="313" r:id="rId20"/>
    <p:sldId id="327" r:id="rId21"/>
    <p:sldId id="328" r:id="rId22"/>
    <p:sldId id="314" r:id="rId23"/>
    <p:sldId id="315" r:id="rId24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 Andric" initials="LA" lastIdx="7" clrIdx="0">
    <p:extLst>
      <p:ext uri="{19B8F6BF-5375-455C-9EA6-DF929625EA0E}">
        <p15:presenceInfo xmlns:p15="http://schemas.microsoft.com/office/powerpoint/2012/main" userId="f8928423ba02867b" providerId="Windows Live"/>
      </p:ext>
    </p:extLst>
  </p:cmAuthor>
  <p:cmAuthor id="2" name="Dejan" initials="dm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145"/>
  </p:normalViewPr>
  <p:slideViewPr>
    <p:cSldViewPr>
      <p:cViewPr varScale="1">
        <p:scale>
          <a:sx n="104" d="100"/>
          <a:sy n="104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z-Cyrl-AZ" dirty="0"/>
              <a:t>Трошкови продаје за АЛСУ = </a:t>
            </a:r>
            <a:r>
              <a:rPr lang="en-US" dirty="0"/>
              <a:t>a</a:t>
            </a:r>
            <a:r>
              <a:rPr lang="az-Cyrl-AZ" dirty="0"/>
              <a:t>нгажовање продајне комисије, закупа простора за одржавање, ангажовања обезбеђења, аукционара и руководиоца продаје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E65FE-5207-443C-83DB-20FE5EC210AB}" type="slidenum">
              <a:rPr lang="x-none" smtClean="0"/>
              <a:pPr>
                <a:defRPr/>
              </a:pPr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0760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z-Cyrl-AZ" dirty="0"/>
              <a:t>Трошкови продаје за АЛСУ = </a:t>
            </a:r>
            <a:r>
              <a:rPr lang="en-US" dirty="0"/>
              <a:t>a</a:t>
            </a:r>
            <a:r>
              <a:rPr lang="az-Cyrl-AZ" dirty="0"/>
              <a:t>нгажовање продајне комисије, закупа простора за одржавање, ангажовања обезбеђења, аукционара и руководиоца продаје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E65FE-5207-443C-83DB-20FE5EC210AB}" type="slidenum">
              <a:rPr lang="x-none" smtClean="0"/>
              <a:pPr>
                <a:defRPr/>
              </a:pPr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7028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z-Cyrl-AZ" dirty="0"/>
              <a:t>Корисници су посетиоци, купци, организатори продаје и корисници са надзорном и регулаторном функцијом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E65FE-5207-443C-83DB-20FE5EC210AB}" type="slidenum">
              <a:rPr lang="x-none" smtClean="0"/>
              <a:pPr>
                <a:defRPr/>
              </a:pPr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0896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11/25/2019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70258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95" y="5128887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154" y="5101989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5B33F-0C7D-4438-82AC-1CEFFD38DCA3}"/>
              </a:ext>
            </a:extLst>
          </p:cNvPr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</a:rPr>
              <a:t>     Хотел ,,Стара планина“                    ДЕВЕТИ СТРУЧНИ СКУП АГЕНЦИЈЕ ЗА ЛИЦЕНИЦРАЊЕ СТЕЧАЈНИХ УПРАВНИКА                  2</a:t>
            </a:r>
            <a:r>
              <a:rPr lang="sr-Latn-RS" sz="1050">
                <a:solidFill>
                  <a:schemeClr val="bg1"/>
                </a:solidFill>
              </a:rPr>
              <a:t>5</a:t>
            </a:r>
            <a:r>
              <a:rPr lang="sr-Cyrl-RS" sz="1050">
                <a:solidFill>
                  <a:schemeClr val="bg1"/>
                </a:solidFill>
              </a:rPr>
              <a:t>.11.2019</a:t>
            </a:r>
            <a:r>
              <a:rPr lang="sr-Cyrl-RS" sz="1050" dirty="0">
                <a:solidFill>
                  <a:schemeClr val="bg1"/>
                </a:solidFill>
              </a:rPr>
              <a:t>.-28.11.2019.</a:t>
            </a:r>
            <a:endParaRPr lang="sr-Latn-RS" sz="105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D5AD9-06B6-EE49-A193-B77EAFC12E2B}"/>
              </a:ext>
            </a:extLst>
          </p:cNvPr>
          <p:cNvSpPr txBox="1"/>
          <p:nvPr/>
        </p:nvSpPr>
        <p:spPr>
          <a:xfrm>
            <a:off x="1201023" y="2327758"/>
            <a:ext cx="7149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Online </a:t>
            </a:r>
            <a:r>
              <a:rPr lang="az-Cyrl-AZ" sz="4800" dirty="0"/>
              <a:t>продаја у стечају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B823E5-8C12-794C-9F06-08828DACD7FE}"/>
              </a:ext>
            </a:extLst>
          </p:cNvPr>
          <p:cNvSpPr txBox="1"/>
          <p:nvPr/>
        </p:nvSpPr>
        <p:spPr>
          <a:xfrm>
            <a:off x="1898191" y="3735019"/>
            <a:ext cx="534761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r-Cyrl-RS" dirty="0"/>
              <a:t>Дејан Миловановић, директор Центра за стечај</a:t>
            </a:r>
          </a:p>
          <a:p>
            <a:pPr algn="ctr"/>
            <a:r>
              <a:rPr lang="sr-Cyrl-RS" dirty="0"/>
              <a:t>Лука Андрић, консултант </a:t>
            </a:r>
            <a:r>
              <a:rPr lang="en-US" dirty="0"/>
              <a:t>World </a:t>
            </a:r>
            <a:r>
              <a:rPr lang="en-US"/>
              <a:t>Bank Group / IFC</a:t>
            </a:r>
            <a:endParaRPr lang="az-Cyrl-AZ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471600"/>
            <a:ext cx="8784975" cy="5197760"/>
          </a:xfrm>
        </p:spPr>
        <p:txBody>
          <a:bodyPr>
            <a:normAutofit fontScale="92500" lnSpcReduction="20000"/>
          </a:bodyPr>
          <a:lstStyle/>
          <a:p>
            <a:r>
              <a:rPr lang="sr-Cyrl-RS" sz="2800" dirty="0"/>
              <a:t>Приступ продајној документацији </a:t>
            </a:r>
          </a:p>
          <a:p>
            <a:pPr lvl="1"/>
            <a:r>
              <a:rPr lang="sr-Cyrl-RS" sz="2200" dirty="0"/>
              <a:t>сваки регистровани корисник </a:t>
            </a:r>
          </a:p>
          <a:p>
            <a:pPr lvl="1"/>
            <a:r>
              <a:rPr lang="sr-Cyrl-RS" sz="2200" dirty="0"/>
              <a:t>неопходно давање изјаве о чувању поверљивости података садржаних у продајној документацији</a:t>
            </a:r>
          </a:p>
          <a:p>
            <a:r>
              <a:rPr lang="sr-Cyrl-RS" sz="2800" dirty="0"/>
              <a:t>Статус учесника у продаји</a:t>
            </a:r>
          </a:p>
          <a:p>
            <a:pPr lvl="1"/>
            <a:r>
              <a:rPr lang="sr-Cyrl-RS" sz="2200" dirty="0"/>
              <a:t>неопходно потписивање пријаве за учешће, изјаве о губитку права на повраћај депозита,изјаве о прихватању почетне цене и накнаде за коришћење система</a:t>
            </a:r>
          </a:p>
          <a:p>
            <a:r>
              <a:rPr lang="sr-Cyrl-RS" sz="2800" dirty="0"/>
              <a:t>Прихватање и потписивање комплетне документације путем електронског документа и електронског потписа</a:t>
            </a:r>
          </a:p>
          <a:p>
            <a:r>
              <a:rPr lang="sr-Cyrl-RS" sz="2800" dirty="0"/>
              <a:t>Анонимизација учесника - сваки учесник добија произвољну ознаку  за сваку конкретну продају са којом је „видљив“ другим корисницима система</a:t>
            </a:r>
          </a:p>
          <a:p>
            <a:pPr lvl="1"/>
            <a:r>
              <a:rPr lang="sr-Cyrl-RS" sz="2200" dirty="0"/>
              <a:t>ниједан корисник система до завршетка продаје нема приступ тачним подацима о идентитету учесника у продаји, који су криптовани у самом систему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>
                <a:solidFill>
                  <a:prstClr val="white"/>
                </a:solidFill>
              </a:rPr>
              <a:t>Пријављивање купаца</a:t>
            </a:r>
          </a:p>
        </p:txBody>
      </p:sp>
    </p:spTree>
    <p:extLst>
      <p:ext uri="{BB962C8B-B14F-4D97-AF65-F5344CB8AC3E}">
        <p14:creationId xmlns:p14="http://schemas.microsoft.com/office/powerpoint/2010/main" val="24089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628800"/>
            <a:ext cx="8784975" cy="5040560"/>
          </a:xfrm>
        </p:spPr>
        <p:txBody>
          <a:bodyPr>
            <a:normAutofit/>
          </a:bodyPr>
          <a:lstStyle/>
          <a:p>
            <a:r>
              <a:rPr lang="sr-Cyrl-RS" sz="2800" dirty="0"/>
              <a:t>Регистрација </a:t>
            </a:r>
            <a:r>
              <a:rPr lang="sr-Cyrl-RS" sz="2800"/>
              <a:t>купаца </a:t>
            </a:r>
            <a:endParaRPr lang="en-US" sz="2800"/>
          </a:p>
          <a:p>
            <a:pPr lvl="1"/>
            <a:r>
              <a:rPr lang="sr-Cyrl-RS" sz="2000"/>
              <a:t>олакшана и омогућена до самог почетка аукције</a:t>
            </a:r>
            <a:endParaRPr lang="sr-Cyrl-RS" sz="2000" dirty="0"/>
          </a:p>
          <a:p>
            <a:r>
              <a:rPr lang="sr-Cyrl-RS" sz="2800" dirty="0"/>
              <a:t>Регистровани купац у сваком тренутку види:</a:t>
            </a:r>
          </a:p>
          <a:p>
            <a:pPr lvl="1"/>
            <a:r>
              <a:rPr lang="az-Cyrl-AZ" sz="2000" dirty="0"/>
              <a:t>почетну цену  </a:t>
            </a:r>
          </a:p>
          <a:p>
            <a:pPr lvl="1"/>
            <a:r>
              <a:rPr lang="az-Cyrl-AZ" sz="2000" dirty="0"/>
              <a:t>тренутно постигнуту цену (са накнадом за коришћење </a:t>
            </a:r>
            <a:r>
              <a:rPr lang="sr-Cyrl-RS" sz="2000" dirty="0"/>
              <a:t>о</a:t>
            </a:r>
            <a:r>
              <a:rPr lang="en-US" sz="2000" dirty="0" err="1"/>
              <a:t>nline</a:t>
            </a:r>
            <a:r>
              <a:rPr lang="en-US" sz="2000" dirty="0"/>
              <a:t> </a:t>
            </a:r>
            <a:r>
              <a:rPr lang="sr-Cyrl-RS" sz="2000" dirty="0"/>
              <a:t>система</a:t>
            </a:r>
            <a:r>
              <a:rPr lang="az-Cyrl-AZ" sz="2000" dirty="0"/>
              <a:t> и пдв-ом)</a:t>
            </a:r>
          </a:p>
          <a:p>
            <a:pPr lvl="1"/>
            <a:r>
              <a:rPr lang="az-Cyrl-AZ" sz="2000" dirty="0"/>
              <a:t>лицитациони корак</a:t>
            </a:r>
          </a:p>
          <a:p>
            <a:pPr lvl="1"/>
            <a:r>
              <a:rPr lang="az-Cyrl-AZ" sz="2000" dirty="0"/>
              <a:t>следећу понуђену цену која је предмет прихватања</a:t>
            </a:r>
          </a:p>
          <a:p>
            <a:pPr lvl="1"/>
            <a:r>
              <a:rPr lang="az-Cyrl-AZ" sz="2000" dirty="0"/>
              <a:t>преостало време за прихват цене</a:t>
            </a:r>
          </a:p>
          <a:p>
            <a:pPr lvl="1"/>
            <a:r>
              <a:rPr lang="az-Cyrl-AZ" sz="2000" dirty="0"/>
              <a:t>приказ </a:t>
            </a:r>
            <a:r>
              <a:rPr lang="az-Cyrl-AZ" sz="2000"/>
              <a:t>историје купчевих понуда</a:t>
            </a:r>
            <a:endParaRPr lang="az-Cyrl-AZ" sz="2000" dirty="0"/>
          </a:p>
          <a:p>
            <a:pPr lvl="1"/>
            <a:r>
              <a:rPr lang="az-Cyrl-AZ" sz="2000" dirty="0"/>
              <a:t>преостало време до завршетка јавног надметања</a:t>
            </a:r>
            <a:endParaRPr lang="sr-Cyrl-RS" sz="2000" dirty="0">
              <a:solidFill>
                <a:srgbClr val="FF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908720"/>
            <a:ext cx="8316416" cy="7200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>
                <a:solidFill>
                  <a:prstClr val="white"/>
                </a:solidFill>
              </a:rPr>
              <a:t>Методи продаје - јавно надметање (1)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1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471600"/>
            <a:ext cx="8784975" cy="519776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ИНОВАТИВНА РАЗМИШЉАЊА У ТОКУ!</a:t>
            </a:r>
          </a:p>
          <a:p>
            <a:r>
              <a:rPr lang="sr-Cyrl-RS" dirty="0"/>
              <a:t>Да се након завршетка продаје, аутоматски генерише записник и шаље обавештење свим учесницима да уплате депозит или доставе банкарску гаранцију у року од 24</a:t>
            </a:r>
            <a:r>
              <a:rPr lang="en-US" dirty="0"/>
              <a:t>h</a:t>
            </a:r>
          </a:p>
          <a:p>
            <a:r>
              <a:rPr lang="sr-Cyrl-RS" dirty="0"/>
              <a:t>Да се након истека рока за уплату депозита продавац евидентира уплате на основу чега се формира ранг листа учесника</a:t>
            </a:r>
          </a:p>
          <a:p>
            <a:r>
              <a:rPr lang="sr-Cyrl-RS" dirty="0"/>
              <a:t>Да се проглашеном купцу генерише уплатница за купопродајну цену и уплатница за накнаду коришћења портала</a:t>
            </a:r>
          </a:p>
          <a:p>
            <a:r>
              <a:rPr lang="sr-Cyrl-RS" dirty="0"/>
              <a:t>Да се обавештење о завршеној продаји аутоматски објављује на електронској огласној табли портала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>
                <a:solidFill>
                  <a:prstClr val="white"/>
                </a:solidFill>
              </a:rPr>
              <a:t>Методи продаје - јавно надметање (2)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784975" cy="4752528"/>
          </a:xfrm>
        </p:spPr>
        <p:txBody>
          <a:bodyPr>
            <a:normAutofit/>
          </a:bodyPr>
          <a:lstStyle/>
          <a:p>
            <a:r>
              <a:rPr lang="sr-Cyrl-RS" dirty="0"/>
              <a:t>Разлика у односу на јавно надметање:</a:t>
            </a:r>
          </a:p>
          <a:p>
            <a:pPr lvl="1"/>
            <a:r>
              <a:rPr lang="az-Cyrl-AZ" dirty="0"/>
              <a:t>регистровани купац уноси само </a:t>
            </a:r>
            <a:r>
              <a:rPr lang="az-Cyrl-AZ"/>
              <a:t>једну понуду у року за доставу понуда</a:t>
            </a:r>
            <a:endParaRPr lang="az-Cyrl-AZ" dirty="0"/>
          </a:p>
          <a:p>
            <a:pPr lvl="1"/>
            <a:r>
              <a:rPr lang="az-Cyrl-AZ" dirty="0"/>
              <a:t>износи понуда нису </a:t>
            </a:r>
            <a:r>
              <a:rPr lang="az-Cyrl-AZ"/>
              <a:t>видљиви ниједном кориснику система до истека рока за доставу понуда</a:t>
            </a:r>
          </a:p>
          <a:p>
            <a:pPr lvl="1"/>
            <a:r>
              <a:rPr lang="az-Cyrl-AZ"/>
              <a:t>једном поднете, понуде су депоноване у систему без могућности измена нити повлачења</a:t>
            </a:r>
            <a:endParaRPr lang="az-Cyrl-AZ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1015769"/>
            <a:ext cx="8316416" cy="864096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>
                <a:solidFill>
                  <a:prstClr val="white"/>
                </a:solidFill>
              </a:rPr>
              <a:t>Методи продаје - јавно </a:t>
            </a:r>
            <a:r>
              <a:rPr lang="sr-Cyrl-RS" sz="3800" dirty="0">
                <a:solidFill>
                  <a:prstClr val="white"/>
                </a:solidFill>
              </a:rPr>
              <a:t>прикупљање понуда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5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785D3-99FD-774D-B616-51104A6B9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92" y="1772816"/>
            <a:ext cx="8435280" cy="5184576"/>
          </a:xfrm>
        </p:spPr>
        <p:txBody>
          <a:bodyPr>
            <a:normAutofit fontScale="85000" lnSpcReduction="20000"/>
          </a:bodyPr>
          <a:lstStyle/>
          <a:p>
            <a:r>
              <a:rPr lang="az-Cyrl-AZ" dirty="0"/>
              <a:t>Инфраструктура за приступ Порталу и техничко особље – већим делом постојеће које се користи за рад АЛСУ сајта и ЕРС</a:t>
            </a:r>
            <a:r>
              <a:rPr lang="sr-Cyrl-RS" dirty="0"/>
              <a:t> систем</a:t>
            </a:r>
            <a:r>
              <a:rPr lang="en-US" dirty="0"/>
              <a:t>a</a:t>
            </a:r>
            <a:endParaRPr lang="az-Cyrl-AZ" dirty="0"/>
          </a:p>
          <a:p>
            <a:r>
              <a:rPr lang="az-Cyrl-AZ" dirty="0"/>
              <a:t>Додатни инфраструктурни трошкови </a:t>
            </a:r>
            <a:r>
              <a:rPr lang="sr-Cyrl-RS" dirty="0"/>
              <a:t>потребни </a:t>
            </a:r>
            <a:r>
              <a:rPr lang="az-Cyrl-AZ" dirty="0"/>
              <a:t>за</a:t>
            </a:r>
          </a:p>
          <a:p>
            <a:pPr lvl="1"/>
            <a:r>
              <a:rPr lang="az-Cyrl-AZ" dirty="0"/>
              <a:t>обраду и смештај података</a:t>
            </a:r>
          </a:p>
          <a:p>
            <a:pPr lvl="1"/>
            <a:r>
              <a:rPr lang="az-Cyrl-AZ" dirty="0"/>
              <a:t>интерну размену података</a:t>
            </a:r>
          </a:p>
          <a:p>
            <a:pPr lvl="1"/>
            <a:r>
              <a:rPr lang="az-Cyrl-AZ" dirty="0"/>
              <a:t>резервну Интернет везу</a:t>
            </a:r>
          </a:p>
          <a:p>
            <a:pPr lvl="1"/>
            <a:r>
              <a:rPr lang="az-Cyrl-AZ" dirty="0"/>
              <a:t>заштиту од напада са Интернета и у случају нестанка ел. енергије</a:t>
            </a:r>
          </a:p>
          <a:p>
            <a:r>
              <a:rPr lang="az-Cyrl-AZ" dirty="0"/>
              <a:t>Након званичног почетка рада Портала потребни су</a:t>
            </a:r>
          </a:p>
          <a:p>
            <a:pPr lvl="1"/>
            <a:r>
              <a:rPr lang="az-Cyrl-AZ" dirty="0"/>
              <a:t>континуирана анализа и праћење перформанси</a:t>
            </a:r>
          </a:p>
          <a:p>
            <a:pPr lvl="1"/>
            <a:r>
              <a:rPr lang="az-Cyrl-AZ" dirty="0"/>
              <a:t>одржавање и подршка свим корисницима</a:t>
            </a:r>
          </a:p>
          <a:p>
            <a:pPr lvl="1"/>
            <a:r>
              <a:rPr lang="az-Cyrl-AZ" dirty="0"/>
              <a:t>наставак рада на развоју нових верзија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96F4118-C28E-5041-B800-5E4A52D0C4D3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 dirty="0">
                <a:solidFill>
                  <a:prstClr val="white"/>
                </a:solidFill>
              </a:rPr>
              <a:t>Техничка одрживост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0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114C64E-C7EB-4941-BB6B-97A195AA0D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0357"/>
            <a:ext cx="8229600" cy="3965649"/>
          </a:xfr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FD876DD-613B-B14D-91C5-847DCE3C0752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 dirty="0">
                <a:solidFill>
                  <a:prstClr val="white"/>
                </a:solidFill>
              </a:rPr>
              <a:t>Планирање реализације пројекта 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8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41A4C8B-E7BB-3D4B-BB12-08568B352256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>
                <a:solidFill>
                  <a:prstClr val="white"/>
                </a:solidFill>
              </a:rPr>
              <a:t>Потребне промене законског оквира (1)</a:t>
            </a: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94A1239-0319-49C4-841D-EAE42EFA0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/>
              <a:t>Основна правила за продаје у Закону о стечају (чл. 132. и 133)</a:t>
            </a:r>
          </a:p>
          <a:p>
            <a:pPr lvl="1"/>
            <a:r>
              <a:rPr lang="sr-Cyrl-RS" sz="2400"/>
              <a:t>правила о оглашавању наведена у закону</a:t>
            </a:r>
          </a:p>
          <a:p>
            <a:r>
              <a:rPr lang="sr-Cyrl-RS" sz="2800"/>
              <a:t>Разрада у смислу поступка продаје у Националном стандарду број 5</a:t>
            </a:r>
          </a:p>
          <a:p>
            <a:pPr lvl="1"/>
            <a:r>
              <a:rPr lang="sr-Cyrl-RS" sz="2400"/>
              <a:t>Национални стандард прописује све потребне детаље</a:t>
            </a:r>
          </a:p>
          <a:p>
            <a:r>
              <a:rPr lang="sr-Cyrl-RS" sz="2800"/>
              <a:t>Предвиђеним решењима не мењају се установљени методи и начини продаје</a:t>
            </a:r>
          </a:p>
          <a:p>
            <a:pPr lvl="1"/>
            <a:r>
              <a:rPr lang="sr-Cyrl-RS" sz="2400"/>
              <a:t>само се мења поступак којим се сваки од јавних метода спроводи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5474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41A4C8B-E7BB-3D4B-BB12-08568B352256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>
                <a:solidFill>
                  <a:prstClr val="white"/>
                </a:solidFill>
              </a:rPr>
              <a:t>Потребне промене законског оквира (2)</a:t>
            </a: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94A1239-0319-49C4-841D-EAE42EFA0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29411"/>
          </a:xfrm>
        </p:spPr>
        <p:txBody>
          <a:bodyPr/>
          <a:lstStyle/>
          <a:p>
            <a:r>
              <a:rPr lang="sr-Cyrl-RS" sz="2400" b="1"/>
              <a:t>Измене Закона о АЛСУ</a:t>
            </a:r>
          </a:p>
          <a:p>
            <a:pPr lvl="1"/>
            <a:r>
              <a:rPr lang="sr-Cyrl-RS" sz="2000"/>
              <a:t>Овлашћење и обавеза за АЛСУ да установи и одржава портал</a:t>
            </a:r>
          </a:p>
          <a:p>
            <a:pPr lvl="1"/>
            <a:r>
              <a:rPr lang="sr-Cyrl-RS" sz="2000"/>
              <a:t>Законско решење за власништво над порталом и финансирање трошкова портала</a:t>
            </a:r>
          </a:p>
          <a:p>
            <a:pPr lvl="1"/>
            <a:r>
              <a:rPr lang="sr-Cyrl-RS" sz="2000"/>
              <a:t>Обавезе, овлашћења и одговорности АЛСУ у погледу унутрашње организације, омогућавања приступа и забрану приступа порталу</a:t>
            </a:r>
          </a:p>
          <a:p>
            <a:pPr lvl="1"/>
            <a:r>
              <a:rPr lang="sr-Cyrl-RS" sz="2000"/>
              <a:t>Доношење </a:t>
            </a:r>
            <a:r>
              <a:rPr lang="sr-Cyrl-RS" sz="2000" b="1"/>
              <a:t>Правила за коришћење портала електронских продаја</a:t>
            </a:r>
            <a:r>
              <a:rPr lang="sr-Cyrl-RS" sz="2000"/>
              <a:t>  </a:t>
            </a:r>
          </a:p>
          <a:p>
            <a:r>
              <a:rPr lang="sr-Cyrl-RS" sz="2400" b="1"/>
              <a:t>Измене Националног стандарда број 5</a:t>
            </a:r>
          </a:p>
          <a:p>
            <a:pPr lvl="1"/>
            <a:r>
              <a:rPr lang="sr-Cyrl-RS" sz="2000"/>
              <a:t>Разрада у смислу прописивања правила поступка електронске продаје</a:t>
            </a:r>
          </a:p>
          <a:p>
            <a:pPr lvl="1"/>
            <a:r>
              <a:rPr lang="sr-Cyrl-RS" sz="2000"/>
              <a:t>Национални стандард би задржао и постојећа правила за први период, али би њихову примену орочио на одређени период</a:t>
            </a:r>
            <a:endParaRPr lang="sr-Cyrl-RS" sz="2000" b="1"/>
          </a:p>
          <a:p>
            <a:r>
              <a:rPr lang="sr-Cyrl-RS" sz="2400" b="1"/>
              <a:t>Измене </a:t>
            </a:r>
            <a:r>
              <a:rPr lang="ru-RU" sz="2400" b="1"/>
              <a:t>Тарифе о ценама за послове из надлежности АЛСУ</a:t>
            </a:r>
            <a:endParaRPr lang="sr-Cyrl-RS" sz="2400" b="1"/>
          </a:p>
          <a:p>
            <a:pPr lvl="1"/>
            <a:r>
              <a:rPr lang="sr-Cyrl-RS" sz="2000"/>
              <a:t>Тарифни број 6 – обавезници плаћања накнадестечајни дужници за сваку организовану продају (различити износи успешна и неуспешна)</a:t>
            </a:r>
          </a:p>
          <a:p>
            <a:pPr lvl="1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34344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41A4C8B-E7BB-3D4B-BB12-08568B352256}"/>
              </a:ext>
            </a:extLst>
          </p:cNvPr>
          <p:cNvSpPr txBox="1">
            <a:spLocks/>
          </p:cNvSpPr>
          <p:nvPr/>
        </p:nvSpPr>
        <p:spPr>
          <a:xfrm>
            <a:off x="413792" y="785340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>
                <a:solidFill>
                  <a:prstClr val="white"/>
                </a:solidFill>
              </a:rPr>
              <a:t>Потребне промене законског оквира (3)</a:t>
            </a: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94A1239-0319-49C4-841D-EAE42EFA0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0166"/>
            <a:ext cx="8640960" cy="4785395"/>
          </a:xfrm>
        </p:spPr>
        <p:txBody>
          <a:bodyPr/>
          <a:lstStyle/>
          <a:p>
            <a:r>
              <a:rPr lang="sr-Cyrl-RS" sz="2800" b="1"/>
              <a:t>Измене Закона о стечају ?</a:t>
            </a:r>
          </a:p>
          <a:p>
            <a:pPr lvl="1"/>
            <a:r>
              <a:rPr lang="sr-Cyrl-RS" sz="2000"/>
              <a:t>Објава огласа и у дневним листовима и на порталу ради постизања веће покривености и конкурентности продаја ?</a:t>
            </a:r>
          </a:p>
          <a:p>
            <a:pPr lvl="1"/>
            <a:r>
              <a:rPr lang="sr-Cyrl-RS" sz="2000"/>
              <a:t>Коришћење електронског документа и електронског потписа на основу Закона о </a:t>
            </a:r>
            <a:r>
              <a:rPr lang="ru-RU" sz="2000"/>
              <a:t>електронском документу, електронској идентификацији и услугама од поверења у електронском пословању</a:t>
            </a:r>
          </a:p>
          <a:p>
            <a:pPr lvl="1"/>
            <a:r>
              <a:rPr lang="ru-RU" sz="2000"/>
              <a:t>Обрада података о личности на основу Закона о заштити података о личности</a:t>
            </a:r>
          </a:p>
          <a:p>
            <a:pPr lvl="1"/>
            <a:r>
              <a:rPr lang="ru-RU" sz="2000"/>
              <a:t>Одредбе чл. 132 и 133 су неутралне у односу на поступак продаје (папирни или електронски)</a:t>
            </a:r>
          </a:p>
          <a:p>
            <a:pPr lvl="1"/>
            <a:r>
              <a:rPr lang="ru-RU" sz="2000"/>
              <a:t>Питање спровођења одредбе члана 132. став 5. (продаја путем ангажовања стручних лица) ?</a:t>
            </a:r>
          </a:p>
          <a:p>
            <a:pPr lvl="1"/>
            <a:r>
              <a:rPr lang="sr-Cyrl-RS" sz="2000"/>
              <a:t>Претходне и накнаде радње стечајних управника остају непромењене (обавештење о намери продаје, процена вредности, прибављање сагласности Одбора поверилаца и обезбеђених поверилаца)</a:t>
            </a:r>
          </a:p>
        </p:txBody>
      </p:sp>
    </p:spTree>
    <p:extLst>
      <p:ext uri="{BB962C8B-B14F-4D97-AF65-F5344CB8AC3E}">
        <p14:creationId xmlns:p14="http://schemas.microsoft.com/office/powerpoint/2010/main" val="4028673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5F5E8A-74EA-A440-92F9-70667D741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8576" y="2406588"/>
            <a:ext cx="4546848" cy="2044824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6000" dirty="0"/>
              <a:t>ПИТАЊА И ОДГОВОРИ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7682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F75FC6-9A0A-6947-B2AA-12286057C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/>
              <a:t>Шта је Интернет продаја?</a:t>
            </a:r>
          </a:p>
          <a:p>
            <a:r>
              <a:rPr lang="sr-Cyrl-RS" sz="2800" dirty="0"/>
              <a:t>Да ли нам је потребна?</a:t>
            </a:r>
          </a:p>
          <a:p>
            <a:r>
              <a:rPr lang="sr-Cyrl-RS" sz="2800" dirty="0"/>
              <a:t>Да ли је економски исплатива?</a:t>
            </a:r>
          </a:p>
          <a:p>
            <a:r>
              <a:rPr lang="sr-Cyrl-RS" sz="2800" dirty="0"/>
              <a:t>Да ли је технички одржива?</a:t>
            </a:r>
          </a:p>
          <a:p>
            <a:r>
              <a:rPr lang="sr-Cyrl-RS" sz="2800" dirty="0"/>
              <a:t>Да ли је организационо одржива?</a:t>
            </a:r>
          </a:p>
          <a:p>
            <a:r>
              <a:rPr lang="sr-Cyrl-RS" sz="2800" dirty="0"/>
              <a:t>Да ли ће утицати на промене законског оквира?</a:t>
            </a:r>
          </a:p>
          <a:p>
            <a:r>
              <a:rPr lang="sr-Cyrl-RS" sz="2800" dirty="0"/>
              <a:t>Какве промене можете очекивати?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26F7A1E-A228-9042-9311-F3447945FE2C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 dirty="0">
                <a:solidFill>
                  <a:prstClr val="white"/>
                </a:solidFill>
              </a:rPr>
              <a:t>Интернет (</a:t>
            </a:r>
            <a:r>
              <a:rPr lang="sr-Cyrl-RS" sz="3800" i="1" dirty="0">
                <a:solidFill>
                  <a:prstClr val="white"/>
                </a:solidFill>
              </a:rPr>
              <a:t>енг.</a:t>
            </a:r>
            <a:r>
              <a:rPr lang="sr-Cyrl-RS" sz="3800" dirty="0">
                <a:solidFill>
                  <a:prstClr val="white"/>
                </a:solidFill>
              </a:rPr>
              <a:t> </a:t>
            </a:r>
            <a:r>
              <a:rPr lang="en-US" sz="3800" dirty="0">
                <a:solidFill>
                  <a:prstClr val="white"/>
                </a:solidFill>
              </a:rPr>
              <a:t>Online</a:t>
            </a:r>
            <a:r>
              <a:rPr lang="sr-Cyrl-RS" sz="3800" dirty="0">
                <a:solidFill>
                  <a:prstClr val="white"/>
                </a:solidFill>
              </a:rPr>
              <a:t>) продаја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38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0096BB1-7A0F-0F4B-AAA4-8542B594B3EF}"/>
              </a:ext>
            </a:extLst>
          </p:cNvPr>
          <p:cNvSpPr txBox="1">
            <a:spLocks/>
          </p:cNvSpPr>
          <p:nvPr/>
        </p:nvSpPr>
        <p:spPr>
          <a:xfrm>
            <a:off x="2067136" y="1909682"/>
            <a:ext cx="5009728" cy="303863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Cyrl-RS" sz="9600"/>
              <a:t>ХВАЛА НА ПАЖЊИ!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953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FE5B42-2630-2846-A19B-7450E4106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00200"/>
            <a:ext cx="8568952" cy="4853136"/>
          </a:xfrm>
        </p:spPr>
        <p:txBody>
          <a:bodyPr>
            <a:normAutofit/>
          </a:bodyPr>
          <a:lstStyle/>
          <a:p>
            <a:r>
              <a:rPr lang="az-Cyrl-AZ" sz="2800" dirty="0"/>
              <a:t>Јавна надметања подразумевају лично или заступничко присуство у просторији где се одвија поступак продаје</a:t>
            </a:r>
          </a:p>
          <a:p>
            <a:r>
              <a:rPr lang="az-Cyrl-AZ" sz="2800" dirty="0"/>
              <a:t>Ограничење броја учесника, а тиме и ограничење у постизању више цене</a:t>
            </a:r>
          </a:p>
          <a:p>
            <a:r>
              <a:rPr lang="az-Cyrl-AZ" sz="2800" dirty="0"/>
              <a:t>Могућност међусобног утицаја купаца, споразумевања и усаглашавања интереса потенцијалних купаца који су </a:t>
            </a:r>
            <a:r>
              <a:rPr lang="az-Cyrl-AZ" sz="2800"/>
              <a:t>физички присутни</a:t>
            </a:r>
            <a:r>
              <a:rPr lang="en-US" sz="2800"/>
              <a:t> </a:t>
            </a:r>
            <a:r>
              <a:rPr lang="sr-Cyrl-RS" sz="2800"/>
              <a:t>или су се претходно идентификовали у поступку</a:t>
            </a:r>
            <a:endParaRPr lang="az-Cyrl-AZ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7BBCBF-137A-9E40-86C9-3C47244BA7A6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sr-Cyrl-RS" sz="3800" dirty="0">
                <a:solidFill>
                  <a:prstClr val="white"/>
                </a:solidFill>
              </a:rPr>
              <a:t>Традиционални приступ продајама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4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FE5B42-2630-2846-A19B-7450E4106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049" y="1412776"/>
            <a:ext cx="8568952" cy="5328592"/>
          </a:xfrm>
        </p:spPr>
        <p:txBody>
          <a:bodyPr>
            <a:normAutofit fontScale="70000" lnSpcReduction="20000"/>
          </a:bodyPr>
          <a:lstStyle/>
          <a:p>
            <a:r>
              <a:rPr lang="az-Cyrl-AZ" sz="3400"/>
              <a:t>Јавне продаје путем Интернета</a:t>
            </a:r>
          </a:p>
          <a:p>
            <a:pPr lvl="1"/>
            <a:r>
              <a:rPr lang="az-Cyrl-AZ" sz="2600"/>
              <a:t>јавна надметања (аукције) у </a:t>
            </a:r>
            <a:r>
              <a:rPr lang="az-Cyrl-AZ" sz="2600" dirty="0"/>
              <a:t>којима учесници лицитирају </a:t>
            </a:r>
            <a:r>
              <a:rPr lang="az-Cyrl-AZ" sz="2600"/>
              <a:t>посредством интернета </a:t>
            </a:r>
          </a:p>
          <a:p>
            <a:pPr lvl="1"/>
            <a:r>
              <a:rPr lang="az-Cyrl-AZ" sz="2600"/>
              <a:t>јавна прикупљања понуда посредством интернета</a:t>
            </a:r>
            <a:endParaRPr lang="az-Cyrl-AZ" sz="2600" dirty="0"/>
          </a:p>
          <a:p>
            <a:r>
              <a:rPr lang="az-Cyrl-AZ" sz="3400" dirty="0"/>
              <a:t>Елиминација ограничења + решење проблема</a:t>
            </a:r>
            <a:r>
              <a:rPr lang="en-US" sz="3400" dirty="0"/>
              <a:t>:</a:t>
            </a:r>
            <a:endParaRPr lang="az-Cyrl-AZ" sz="3400" dirty="0"/>
          </a:p>
          <a:p>
            <a:pPr lvl="1"/>
            <a:r>
              <a:rPr lang="az-Cyrl-AZ" sz="2600"/>
              <a:t>потенцијално допире </a:t>
            </a:r>
            <a:r>
              <a:rPr lang="az-Cyrl-AZ" sz="2600" dirty="0"/>
              <a:t>до већег броја купаца = постизање веће цене</a:t>
            </a:r>
          </a:p>
          <a:p>
            <a:pPr lvl="1"/>
            <a:r>
              <a:rPr lang="az-Cyrl-AZ" sz="2600" dirty="0"/>
              <a:t>нема </a:t>
            </a:r>
            <a:r>
              <a:rPr lang="az-Cyrl-AZ" sz="2600"/>
              <a:t>географских ограничења</a:t>
            </a:r>
            <a:endParaRPr lang="az-Cyrl-AZ" sz="2600" dirty="0"/>
          </a:p>
          <a:p>
            <a:pPr lvl="1"/>
            <a:r>
              <a:rPr lang="az-Cyrl-AZ" sz="2600"/>
              <a:t>смањење трошкова учесника и већи комфор (без обавезе присуства или именовања овлашћених представника)</a:t>
            </a:r>
          </a:p>
          <a:p>
            <a:pPr lvl="1"/>
            <a:r>
              <a:rPr lang="az-Cyrl-AZ" sz="2600"/>
              <a:t>смањење трошкова продаје за стечајну масу</a:t>
            </a:r>
            <a:endParaRPr lang="az-Cyrl-AZ" sz="2600" dirty="0"/>
          </a:p>
          <a:p>
            <a:pPr lvl="1"/>
            <a:r>
              <a:rPr lang="az-Cyrl-AZ" sz="2600" dirty="0"/>
              <a:t>смањује се простор за могућу корупцију и картелизацију</a:t>
            </a:r>
          </a:p>
          <a:p>
            <a:pPr lvl="1"/>
            <a:r>
              <a:rPr lang="az-Cyrl-AZ" sz="2600" dirty="0"/>
              <a:t>инфраструктура за приступање систему је постојећа (</a:t>
            </a:r>
            <a:r>
              <a:rPr lang="az-Cyrl-AZ" sz="2600"/>
              <a:t>стандардни софтвери - интернет </a:t>
            </a:r>
            <a:r>
              <a:rPr lang="az-Cyrl-AZ" sz="2600" dirty="0"/>
              <a:t>претраживачи, интернет </a:t>
            </a:r>
            <a:r>
              <a:rPr lang="az-Cyrl-AZ" sz="2600"/>
              <a:t>конекција) и нема додатних апликација</a:t>
            </a:r>
            <a:endParaRPr lang="az-Cyrl-AZ" sz="2600" dirty="0"/>
          </a:p>
          <a:p>
            <a:pPr lvl="1"/>
            <a:r>
              <a:rPr lang="az-Cyrl-AZ" sz="2600"/>
              <a:t>могућ детаљан приказ </a:t>
            </a:r>
            <a:r>
              <a:rPr lang="az-Cyrl-AZ" sz="2600" dirty="0"/>
              <a:t>имовине која </a:t>
            </a:r>
            <a:r>
              <a:rPr lang="az-Cyrl-AZ" sz="2600"/>
              <a:t>се продаје (мултимедијалне презентације, према потреби)</a:t>
            </a:r>
          </a:p>
          <a:p>
            <a:pPr lvl="1"/>
            <a:r>
              <a:rPr lang="sr-Cyrl-RS" sz="2600"/>
              <a:t>једноставнији надзор и контрола учинка регулативе</a:t>
            </a:r>
          </a:p>
          <a:p>
            <a:pPr lvl="1"/>
            <a:r>
              <a:rPr lang="sr-Cyrl-RS" sz="2600"/>
              <a:t>лакше извештавање</a:t>
            </a:r>
            <a:endParaRPr lang="en-US" sz="26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7BBCBF-137A-9E40-86C9-3C47244BA7A6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 dirty="0">
                <a:solidFill>
                  <a:prstClr val="white"/>
                </a:solidFill>
              </a:rPr>
              <a:t>Интернет продаја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9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1300200"/>
            <a:ext cx="9001000" cy="536916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az-Cyrl-AZ" dirty="0"/>
              <a:t>АЛСУ води статистичке податке о стечајним поступцима и стечајним управницима од 2005. године</a:t>
            </a:r>
          </a:p>
          <a:p>
            <a:pPr>
              <a:spcAft>
                <a:spcPts val="600"/>
              </a:spcAft>
            </a:pPr>
            <a:r>
              <a:rPr lang="az-Cyrl-AZ" dirty="0"/>
              <a:t>Постоји </a:t>
            </a:r>
            <a:r>
              <a:rPr lang="az-Cyrl-AZ"/>
              <a:t>искуство коришћења софтверских апликација у оквиру АЛСУ </a:t>
            </a:r>
            <a:r>
              <a:rPr lang="az-Cyrl-AZ" dirty="0"/>
              <a:t>и </a:t>
            </a:r>
            <a:r>
              <a:rPr lang="az-Cyrl-AZ"/>
              <a:t>код свих стечајних управника посредством ЕРС система (коришћен </a:t>
            </a:r>
            <a:r>
              <a:rPr lang="az-Cyrl-AZ" dirty="0"/>
              <a:t>у више од 6.000 стечајних поступака, има 800 корисника, у употреби </a:t>
            </a:r>
            <a:r>
              <a:rPr lang="az-Cyrl-AZ"/>
              <a:t>10 година)</a:t>
            </a:r>
            <a:endParaRPr lang="az-Cyrl-AZ" dirty="0"/>
          </a:p>
          <a:p>
            <a:pPr>
              <a:spcAft>
                <a:spcPts val="0"/>
              </a:spcAft>
            </a:pPr>
            <a:r>
              <a:rPr lang="az-Cyrl-AZ" dirty="0"/>
              <a:t>АЛСУ је свесна изазова који предстоје на путу увођења Интернет продаје али ...</a:t>
            </a:r>
          </a:p>
          <a:p>
            <a:pPr>
              <a:spcAft>
                <a:spcPts val="600"/>
              </a:spcAft>
            </a:pPr>
            <a:r>
              <a:rPr lang="az-Cyrl-AZ" dirty="0"/>
              <a:t>... сматра да предности електронског пословања треба искористити што је пре могуће!</a:t>
            </a:r>
          </a:p>
          <a:p>
            <a:pPr>
              <a:spcAft>
                <a:spcPts val="600"/>
              </a:spcAft>
            </a:pPr>
            <a:r>
              <a:rPr lang="az-Cyrl-AZ" dirty="0"/>
              <a:t>АЛСУ сматра да је Интернет продаја најбоља прилика да се уновчење имовине стечајног дужника подигне на </a:t>
            </a:r>
            <a:r>
              <a:rPr lang="az-Cyrl-AZ"/>
              <a:t>виши ниво у условима плитког домаћег тржишта!</a:t>
            </a:r>
            <a:endParaRPr lang="az-Cyrl-AZ" dirty="0"/>
          </a:p>
          <a:p>
            <a:pPr>
              <a:spcAft>
                <a:spcPts val="0"/>
              </a:spcAft>
            </a:pPr>
            <a:r>
              <a:rPr lang="az-Cyrl-AZ"/>
              <a:t>АЛСУ </a:t>
            </a:r>
            <a:r>
              <a:rPr lang="az-Cyrl-AZ" dirty="0"/>
              <a:t>сматра да ће искуство корисника бити значајно боље и богатије али ...</a:t>
            </a:r>
          </a:p>
          <a:p>
            <a:pPr>
              <a:spcAft>
                <a:spcPts val="600"/>
              </a:spcAft>
            </a:pPr>
            <a:r>
              <a:rPr lang="az-Cyrl-AZ" dirty="0"/>
              <a:t>... и да ће се добити нове могућности за квалитетније и ефикасније извештавање ка корисницима са надзорном и регулаторном функцијом</a:t>
            </a:r>
            <a:endParaRPr lang="sr-Latn-RS" dirty="0"/>
          </a:p>
          <a:p>
            <a:pPr>
              <a:spcAft>
                <a:spcPts val="600"/>
              </a:spcAft>
            </a:pPr>
            <a:r>
              <a:rPr lang="sr-Cyrl-RS" dirty="0"/>
              <a:t>Интернет продаја није замена за традиционалне методе него незаобилазна перспектива</a:t>
            </a:r>
            <a:endParaRPr lang="az-Cyrl-AZ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3800">
                <a:solidFill>
                  <a:prstClr val="white"/>
                </a:solidFill>
              </a:rPr>
              <a:t>Перспектива и могућности</a:t>
            </a:r>
            <a:endParaRPr lang="ru-RU" sz="3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1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471600"/>
            <a:ext cx="8784975" cy="519776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Заинтересована лица која посећују </a:t>
            </a:r>
            <a:r>
              <a:rPr lang="sr-Cyrl-RS"/>
              <a:t>сајт АЛСУ – </a:t>
            </a:r>
            <a:r>
              <a:rPr lang="sr-Cyrl-RS" b="1" dirty="0"/>
              <a:t>посетиоци</a:t>
            </a:r>
            <a:endParaRPr lang="az-Cyrl-AZ" b="1" dirty="0"/>
          </a:p>
          <a:p>
            <a:r>
              <a:rPr lang="sr-Cyrl-RS" b="1" dirty="0"/>
              <a:t>Организатори продаје</a:t>
            </a:r>
            <a:r>
              <a:rPr lang="sr-Cyrl-RS" dirty="0"/>
              <a:t> – </a:t>
            </a:r>
            <a:r>
              <a:rPr lang="sr-Cyrl-RS"/>
              <a:t>АЛСУ (у својству стечајног управника) и  </a:t>
            </a:r>
            <a:r>
              <a:rPr lang="sr-Cyrl-RS" dirty="0"/>
              <a:t>стечајни управници</a:t>
            </a:r>
            <a:endParaRPr lang="az-Cyrl-AZ" dirty="0"/>
          </a:p>
          <a:p>
            <a:r>
              <a:rPr lang="sr-Cyrl-RS" dirty="0"/>
              <a:t>Учесници у продаји – </a:t>
            </a:r>
            <a:r>
              <a:rPr lang="sr-Cyrl-RS" b="1" dirty="0"/>
              <a:t>купци</a:t>
            </a:r>
          </a:p>
          <a:p>
            <a:r>
              <a:rPr lang="sr-Cyrl-RS" b="1"/>
              <a:t>Администратори</a:t>
            </a:r>
            <a:r>
              <a:rPr lang="sr-Cyrl-RS"/>
              <a:t> система </a:t>
            </a:r>
            <a:r>
              <a:rPr lang="sr-Cyrl-RS" dirty="0"/>
              <a:t>– </a:t>
            </a:r>
            <a:r>
              <a:rPr lang="sr-Cyrl-RS"/>
              <a:t>АЛСУ (ограничен круг запослених АЛСУ задужених </a:t>
            </a:r>
            <a:r>
              <a:rPr lang="sr-Cyrl-RS" dirty="0"/>
              <a:t>за подршку корисницима, регистрацију корисника и модерацију система)</a:t>
            </a:r>
          </a:p>
          <a:p>
            <a:r>
              <a:rPr lang="sr-Cyrl-RS" dirty="0"/>
              <a:t>Интерна или екстерна контрола система - АЛСУ и ресорно министарство</a:t>
            </a:r>
            <a:endParaRPr lang="az-Cyrl-AZ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>
                <a:solidFill>
                  <a:prstClr val="white"/>
                </a:solidFill>
              </a:rPr>
              <a:t>Корисници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420784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471600"/>
            <a:ext cx="8784975" cy="5197760"/>
          </a:xfrm>
        </p:spPr>
        <p:txBody>
          <a:bodyPr>
            <a:normAutofit fontScale="92500"/>
          </a:bodyPr>
          <a:lstStyle/>
          <a:p>
            <a:r>
              <a:rPr lang="sr-Cyrl-RS" sz="2800" dirty="0"/>
              <a:t>П</a:t>
            </a:r>
            <a:r>
              <a:rPr lang="en-US" sz="2800" dirty="0" err="1"/>
              <a:t>реглед</a:t>
            </a:r>
            <a:r>
              <a:rPr lang="en-US" sz="2800" dirty="0"/>
              <a:t> </a:t>
            </a:r>
            <a:r>
              <a:rPr lang="en-US" sz="2800" dirty="0" err="1"/>
              <a:t>актуелних</a:t>
            </a:r>
            <a:r>
              <a:rPr lang="en-US" sz="2800" dirty="0"/>
              <a:t> </a:t>
            </a:r>
            <a:r>
              <a:rPr lang="en-US" sz="2800" dirty="0" err="1"/>
              <a:t>продаја</a:t>
            </a:r>
            <a:r>
              <a:rPr lang="en-US" sz="2800" dirty="0"/>
              <a:t>, </a:t>
            </a:r>
            <a:r>
              <a:rPr lang="en-US" sz="2800" dirty="0" err="1"/>
              <a:t>увид</a:t>
            </a:r>
            <a:r>
              <a:rPr lang="en-US" sz="2800" dirty="0"/>
              <a:t> у </a:t>
            </a:r>
            <a:r>
              <a:rPr lang="en-US" sz="2800" dirty="0" err="1"/>
              <a:t>основне</a:t>
            </a:r>
            <a:r>
              <a:rPr lang="en-US" sz="2800" dirty="0"/>
              <a:t> </a:t>
            </a:r>
            <a:r>
              <a:rPr lang="en-US" sz="2800" dirty="0" err="1"/>
              <a:t>информације</a:t>
            </a:r>
            <a:r>
              <a:rPr lang="en-US" sz="2800" dirty="0"/>
              <a:t> и </a:t>
            </a:r>
            <a:r>
              <a:rPr lang="en-US" sz="2800" dirty="0" err="1"/>
              <a:t>тренутни</a:t>
            </a:r>
            <a:r>
              <a:rPr lang="en-US" sz="2800" dirty="0"/>
              <a:t> </a:t>
            </a:r>
            <a:r>
              <a:rPr lang="en-US" sz="2800" dirty="0" err="1"/>
              <a:t>статус</a:t>
            </a:r>
            <a:r>
              <a:rPr lang="en-US" sz="2800" dirty="0"/>
              <a:t> </a:t>
            </a:r>
            <a:r>
              <a:rPr lang="en-US" sz="2800" dirty="0" err="1"/>
              <a:t>продаје</a:t>
            </a:r>
            <a:r>
              <a:rPr lang="en-US" sz="2800" dirty="0"/>
              <a:t> </a:t>
            </a:r>
            <a:r>
              <a:rPr lang="sr-Cyrl-RS" sz="2800" dirty="0"/>
              <a:t>- </a:t>
            </a:r>
            <a:r>
              <a:rPr lang="en-US" sz="2800" dirty="0" err="1"/>
              <a:t>није</a:t>
            </a:r>
            <a:r>
              <a:rPr lang="en-US" sz="2800" dirty="0"/>
              <a:t> </a:t>
            </a:r>
            <a:r>
              <a:rPr lang="en-US" sz="2800" dirty="0" err="1"/>
              <a:t>потребн</a:t>
            </a:r>
            <a:r>
              <a:rPr lang="sr-Cyrl-RS" sz="2800" dirty="0"/>
              <a:t>а </a:t>
            </a:r>
            <a:r>
              <a:rPr lang="en-US" sz="2800" dirty="0" err="1"/>
              <a:t>регистр</a:t>
            </a:r>
            <a:r>
              <a:rPr lang="sr-Cyrl-RS" sz="2800" dirty="0" err="1"/>
              <a:t>ација</a:t>
            </a:r>
            <a:r>
              <a:rPr lang="sr-Latn-RS" sz="2800" dirty="0"/>
              <a:t> (</a:t>
            </a:r>
            <a:r>
              <a:rPr lang="sr-Cyrl-RS" sz="2800" dirty="0"/>
              <a:t>корисник система је посетилац)</a:t>
            </a:r>
          </a:p>
          <a:p>
            <a:r>
              <a:rPr lang="sr-Cyrl-RS" sz="2800" dirty="0"/>
              <a:t>За остале кориснике регистрација </a:t>
            </a:r>
            <a:r>
              <a:rPr lang="sr-Cyrl-RS" sz="2800"/>
              <a:t>је обавезна</a:t>
            </a:r>
          </a:p>
          <a:p>
            <a:pPr lvl="1"/>
            <a:r>
              <a:rPr lang="sr-Cyrl-RS" sz="2400"/>
              <a:t>регистровани корисник има могућност учешћа у различитим продајама без посебне регистрације за конкретну продају ради боље конкурентности поступка продаје</a:t>
            </a:r>
            <a:endParaRPr lang="sr-Cyrl-RS" sz="2400" dirty="0"/>
          </a:p>
          <a:p>
            <a:r>
              <a:rPr lang="sr-Cyrl-RS" sz="2800" dirty="0"/>
              <a:t>Регистрација је бесплатна</a:t>
            </a:r>
          </a:p>
          <a:p>
            <a:r>
              <a:rPr lang="sr-Cyrl-RS" sz="2800" dirty="0"/>
              <a:t>Регистровани корисник је у обавези да поседује квалификовани </a:t>
            </a:r>
            <a:r>
              <a:rPr lang="sr-Cyrl-RS" sz="2800"/>
              <a:t>електронски потпис</a:t>
            </a:r>
          </a:p>
          <a:p>
            <a:pPr lvl="1"/>
            <a:r>
              <a:rPr lang="sr-Cyrl-RS" sz="2400"/>
              <a:t>Сваки заступник правног лица (купца) мора имати посебан електронски потпис ради правилне идентификације</a:t>
            </a:r>
            <a:endParaRPr lang="sr-Cyrl-RS" sz="2400" dirty="0"/>
          </a:p>
          <a:p>
            <a:pPr marL="0" indent="0">
              <a:buNone/>
            </a:pPr>
            <a:endParaRPr lang="az-Cyrl-AZ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>
                <a:solidFill>
                  <a:prstClr val="white"/>
                </a:solidFill>
              </a:rPr>
              <a:t>Регистровање на систем</a:t>
            </a:r>
          </a:p>
        </p:txBody>
      </p:sp>
    </p:spTree>
    <p:extLst>
      <p:ext uri="{BB962C8B-B14F-4D97-AF65-F5344CB8AC3E}">
        <p14:creationId xmlns:p14="http://schemas.microsoft.com/office/powerpoint/2010/main" val="190595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471600"/>
            <a:ext cx="8784975" cy="5197760"/>
          </a:xfrm>
        </p:spPr>
        <p:txBody>
          <a:bodyPr>
            <a:normAutofit lnSpcReduction="10000"/>
          </a:bodyPr>
          <a:lstStyle/>
          <a:p>
            <a:r>
              <a:rPr lang="sr-Cyrl-RS" sz="3000" dirty="0"/>
              <a:t>Јавно </a:t>
            </a:r>
            <a:r>
              <a:rPr lang="sr-Cyrl-RS" sz="3000"/>
              <a:t>надметање (аукција) и </a:t>
            </a:r>
            <a:r>
              <a:rPr lang="sr-Cyrl-RS" sz="3000" dirty="0"/>
              <a:t>јавно прикупљање </a:t>
            </a:r>
            <a:r>
              <a:rPr lang="sr-Cyrl-RS" sz="3000"/>
              <a:t>понуда  ће се након почетног транзиционог периода спроводити </a:t>
            </a:r>
            <a:r>
              <a:rPr lang="sr-Cyrl-RS" sz="3000" dirty="0"/>
              <a:t>искључиво путем интернет портала </a:t>
            </a:r>
            <a:r>
              <a:rPr lang="sr-Cyrl-RS" sz="3000"/>
              <a:t>за</a:t>
            </a:r>
            <a:r>
              <a:rPr lang="en-US" sz="3000"/>
              <a:t> </a:t>
            </a:r>
            <a:r>
              <a:rPr lang="sr-Cyrl-RS" sz="3000"/>
              <a:t>продаје</a:t>
            </a:r>
          </a:p>
          <a:p>
            <a:pPr lvl="1"/>
            <a:r>
              <a:rPr lang="sr-Cyrl-RS" sz="2600"/>
              <a:t>током транзиционог периода све јавне продаје које организује АЛСУ спроводиће се искључиво овим путем</a:t>
            </a:r>
            <a:endParaRPr lang="sr-Cyrl-RS" sz="2600" dirty="0"/>
          </a:p>
          <a:p>
            <a:r>
              <a:rPr lang="sr-Cyrl-RS" sz="3000" dirty="0"/>
              <a:t>Непосредна погодба се такође разматра у систему интернет продаје</a:t>
            </a:r>
          </a:p>
          <a:p>
            <a:r>
              <a:rPr lang="sr-Cyrl-RS" sz="3000" dirty="0"/>
              <a:t>Потенцијал: Портал се може користити као алат за избор закупца, проценитеља или неког другог стручног лица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>
                <a:solidFill>
                  <a:prstClr val="white"/>
                </a:solidFill>
              </a:rPr>
              <a:t>Метод продаје</a:t>
            </a:r>
          </a:p>
        </p:txBody>
      </p:sp>
    </p:spTree>
    <p:extLst>
      <p:ext uri="{BB962C8B-B14F-4D97-AF65-F5344CB8AC3E}">
        <p14:creationId xmlns:p14="http://schemas.microsoft.com/office/powerpoint/2010/main" val="19484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B5C925-4B39-0948-80A8-2A377507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300200"/>
            <a:ext cx="8784975" cy="5369160"/>
          </a:xfrm>
        </p:spPr>
        <p:txBody>
          <a:bodyPr>
            <a:normAutofit fontScale="55000" lnSpcReduction="20000"/>
          </a:bodyPr>
          <a:lstStyle/>
          <a:p>
            <a:r>
              <a:rPr lang="sr-Cyrl-RS" sz="3600" dirty="0"/>
              <a:t>Продавци/организатори продаје могу бити </a:t>
            </a:r>
            <a:r>
              <a:rPr lang="sr-Cyrl-RS" sz="3600"/>
              <a:t>само активни </a:t>
            </a:r>
            <a:r>
              <a:rPr lang="sr-Cyrl-RS" sz="3600" dirty="0"/>
              <a:t>стечајни управници </a:t>
            </a:r>
            <a:r>
              <a:rPr lang="sr-Cyrl-RS" sz="3600"/>
              <a:t>и АЛСУ</a:t>
            </a:r>
          </a:p>
          <a:p>
            <a:pPr lvl="1"/>
            <a:r>
              <a:rPr lang="sr-Cyrl-RS" sz="2900"/>
              <a:t>сви активни стечајни управници имаће обавезу регистрације на систему како би могли да спроводе продаје</a:t>
            </a:r>
            <a:endParaRPr lang="sr-Cyrl-RS" sz="2900" dirty="0"/>
          </a:p>
          <a:p>
            <a:r>
              <a:rPr lang="az-Cyrl-AZ" sz="3600"/>
              <a:t>Организатор продаје у систему креира </a:t>
            </a:r>
            <a:r>
              <a:rPr lang="az-Cyrl-AZ" sz="3600" dirty="0"/>
              <a:t>продају која садржи све </a:t>
            </a:r>
            <a:r>
              <a:rPr lang="az-Cyrl-AZ" sz="3600"/>
              <a:t>неопходне податке и документацију:</a:t>
            </a:r>
            <a:endParaRPr lang="az-Cyrl-AZ" sz="3600" dirty="0"/>
          </a:p>
          <a:p>
            <a:pPr lvl="1"/>
            <a:r>
              <a:rPr lang="az-Cyrl-AZ" sz="2900" b="1" dirty="0"/>
              <a:t>метод и </a:t>
            </a:r>
            <a:r>
              <a:rPr lang="az-Cyrl-AZ" sz="2900" b="1"/>
              <a:t>начин </a:t>
            </a:r>
            <a:r>
              <a:rPr lang="az-Cyrl-AZ" sz="2900"/>
              <a:t>продаје и податак </a:t>
            </a:r>
            <a:r>
              <a:rPr lang="az-Cyrl-AZ" sz="2900" b="1"/>
              <a:t>која је продаја по реду</a:t>
            </a:r>
            <a:endParaRPr lang="az-Cyrl-AZ" sz="2900" b="1" dirty="0"/>
          </a:p>
          <a:p>
            <a:pPr lvl="1"/>
            <a:r>
              <a:rPr lang="az-Cyrl-AZ" sz="2900" b="1" dirty="0"/>
              <a:t>датум и време </a:t>
            </a:r>
            <a:r>
              <a:rPr lang="az-Cyrl-AZ" sz="2900" dirty="0"/>
              <a:t>почетка и </a:t>
            </a:r>
            <a:r>
              <a:rPr lang="az-Cyrl-AZ" sz="2900"/>
              <a:t>завршетка продаје</a:t>
            </a:r>
          </a:p>
          <a:p>
            <a:pPr lvl="2"/>
            <a:r>
              <a:rPr lang="az-Cyrl-AZ"/>
              <a:t>услед техничких органичења, аукције ће бити органичене на радно време система 9</a:t>
            </a:r>
            <a:r>
              <a:rPr lang="en-US"/>
              <a:t>h </a:t>
            </a:r>
            <a:r>
              <a:rPr lang="az-Cyrl-AZ"/>
              <a:t>–</a:t>
            </a:r>
            <a:r>
              <a:rPr lang="en-US"/>
              <a:t> </a:t>
            </a:r>
            <a:r>
              <a:rPr lang="az-Cyrl-AZ"/>
              <a:t>17</a:t>
            </a:r>
            <a:r>
              <a:rPr lang="en-US"/>
              <a:t>h</a:t>
            </a:r>
            <a:endParaRPr lang="az-Cyrl-AZ" dirty="0"/>
          </a:p>
          <a:p>
            <a:pPr lvl="1"/>
            <a:r>
              <a:rPr lang="az-Cyrl-AZ" sz="2900"/>
              <a:t>у случају аукције - </a:t>
            </a:r>
            <a:r>
              <a:rPr lang="az-Cyrl-AZ" sz="2900" b="1"/>
              <a:t>почетну цену и лицитациони корак</a:t>
            </a:r>
          </a:p>
          <a:p>
            <a:pPr lvl="2"/>
            <a:r>
              <a:rPr lang="az-Cyrl-AZ"/>
              <a:t>услед ограничења радног времена система, разматра се увођење додатних ограничења по питању износа лицитационог корака и времена почетка аукције како би се обезбедила конукрентност поступка</a:t>
            </a:r>
          </a:p>
          <a:p>
            <a:pPr lvl="1"/>
            <a:r>
              <a:rPr lang="az-Cyrl-AZ" sz="2900"/>
              <a:t>износ </a:t>
            </a:r>
            <a:r>
              <a:rPr lang="az-Cyrl-AZ" sz="2900" b="1"/>
              <a:t>депозита</a:t>
            </a:r>
            <a:r>
              <a:rPr lang="az-Cyrl-AZ" sz="2900"/>
              <a:t> односно банкарске гаранције</a:t>
            </a:r>
          </a:p>
          <a:p>
            <a:pPr lvl="2"/>
            <a:r>
              <a:rPr lang="az-Cyrl-AZ"/>
              <a:t>посебна правила о уплати депозита ће бити прописана на начин да се обезбеди тајност података о уплатама, тако да корисници система не могу да дођу до тог податка пре завршетка продаје </a:t>
            </a:r>
            <a:endParaRPr lang="az-Cyrl-AZ" dirty="0"/>
          </a:p>
          <a:p>
            <a:pPr lvl="1"/>
            <a:r>
              <a:rPr lang="az-Cyrl-AZ" sz="2900" b="1" dirty="0"/>
              <a:t>обавештење </a:t>
            </a:r>
            <a:r>
              <a:rPr lang="az-Cyrl-AZ" sz="2900" b="1"/>
              <a:t>о намери </a:t>
            </a:r>
            <a:r>
              <a:rPr lang="az-Cyrl-AZ" sz="2900"/>
              <a:t>продаје (које ће се и даље достављати у складу са законом и мимо самог система)</a:t>
            </a:r>
          </a:p>
          <a:p>
            <a:pPr lvl="1"/>
            <a:r>
              <a:rPr lang="az-Cyrl-AZ" sz="2900" b="1"/>
              <a:t>оглас</a:t>
            </a:r>
            <a:r>
              <a:rPr lang="az-Cyrl-AZ" sz="2900"/>
              <a:t> (који ће се и даље објављивати и на начин прописан законом) </a:t>
            </a:r>
          </a:p>
          <a:p>
            <a:pPr lvl="1"/>
            <a:r>
              <a:rPr lang="az-Cyrl-AZ" sz="2900" b="1"/>
              <a:t>продајну документацију</a:t>
            </a:r>
          </a:p>
          <a:p>
            <a:pPr lvl="2"/>
            <a:r>
              <a:rPr lang="az-Cyrl-AZ"/>
              <a:t>разматра се прописивање посебних правила о преузимању продајне документације на начин да се обезбеди тајност података о лицима која су преузела документацију, тако да корисници система (укључујући и организатора продаје) не буду у поседу тог податка пре завршетка продаје </a:t>
            </a:r>
            <a:endParaRPr lang="az-Cyrl-AZ" dirty="0"/>
          </a:p>
          <a:p>
            <a:pPr lvl="1"/>
            <a:r>
              <a:rPr lang="az-Cyrl-AZ" sz="2900" b="1"/>
              <a:t>детаљан опис </a:t>
            </a:r>
            <a:r>
              <a:rPr lang="az-Cyrl-AZ" sz="2900"/>
              <a:t>имовине </a:t>
            </a:r>
            <a:r>
              <a:rPr lang="az-Cyrl-AZ" sz="2900" dirty="0"/>
              <a:t>која </a:t>
            </a:r>
            <a:r>
              <a:rPr lang="az-Cyrl-AZ" sz="2900"/>
              <a:t>се продаје</a:t>
            </a:r>
            <a:endParaRPr lang="az-Cyrl-AZ" sz="29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54A588-2A5A-D74A-9CC0-23A8EE65E8CA}"/>
              </a:ext>
            </a:extLst>
          </p:cNvPr>
          <p:cNvSpPr txBox="1">
            <a:spLocks/>
          </p:cNvSpPr>
          <p:nvPr/>
        </p:nvSpPr>
        <p:spPr>
          <a:xfrm>
            <a:off x="413792" y="661256"/>
            <a:ext cx="8316416" cy="6389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>
                <a:solidFill>
                  <a:prstClr val="white"/>
                </a:solidFill>
              </a:rPr>
              <a:t>Креирање продаје</a:t>
            </a:r>
          </a:p>
        </p:txBody>
      </p:sp>
    </p:spTree>
    <p:extLst>
      <p:ext uri="{BB962C8B-B14F-4D97-AF65-F5344CB8AC3E}">
        <p14:creationId xmlns:p14="http://schemas.microsoft.com/office/powerpoint/2010/main" val="3994235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2730</TotalTime>
  <Words>1586</Words>
  <Application>Microsoft Office PowerPoint</Application>
  <PresentationFormat>On-screen Show (4:3)</PresentationFormat>
  <Paragraphs>150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Sladjana Guzijan</cp:lastModifiedBy>
  <cp:revision>172</cp:revision>
  <cp:lastPrinted>2017-11-03T10:02:26Z</cp:lastPrinted>
  <dcterms:created xsi:type="dcterms:W3CDTF">2015-09-21T07:03:01Z</dcterms:created>
  <dcterms:modified xsi:type="dcterms:W3CDTF">2019-11-25T18:04:48Z</dcterms:modified>
</cp:coreProperties>
</file>